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4" r:id="rId4"/>
    <p:sldId id="259" r:id="rId5"/>
    <p:sldId id="267" r:id="rId6"/>
    <p:sldId id="269" r:id="rId7"/>
    <p:sldId id="276" r:id="rId8"/>
    <p:sldId id="279" r:id="rId9"/>
    <p:sldId id="285" r:id="rId10"/>
    <p:sldId id="260" r:id="rId11"/>
    <p:sldId id="287" r:id="rId12"/>
    <p:sldId id="288" r:id="rId13"/>
    <p:sldId id="289" r:id="rId14"/>
    <p:sldId id="261" r:id="rId15"/>
    <p:sldId id="282" r:id="rId16"/>
    <p:sldId id="262" r:id="rId17"/>
    <p:sldId id="272" r:id="rId18"/>
    <p:sldId id="284" r:id="rId19"/>
    <p:sldId id="290" r:id="rId20"/>
    <p:sldId id="264" r:id="rId21"/>
    <p:sldId id="28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D17DC-37EB-478E-AB4E-F0DC07D55744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0C91-AA0C-4FC3-9216-955583D4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62F32-8981-43B6-9C55-AABBC2DBB2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EED74-745A-4EC9-95C6-A0DE4F01A9A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65C9F-3567-4D77-BAEC-CCB003C13F4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09C2-300C-4498-B258-38042D89B77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7DE8F-864F-4C71-AD77-D217D3B98BD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63312-8DD3-48BF-A276-9D8EA881B38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55494-4CE1-4BCF-99A1-5D66B722516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A304-0BE4-4475-8964-AE75F5356A41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0A42-A682-4B47-913A-3E09CE9EF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facebook.com/UcimoIstoriju/photos/a.143137162483515.30069.143121499151748/715798358550723/?type=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4.jpeg"/><Relationship Id="rId5" Type="http://schemas.openxmlformats.org/officeDocument/2006/relationships/image" Target="../media/image9.png"/><Relationship Id="rId10" Type="http://schemas.openxmlformats.org/officeDocument/2006/relationships/image" Target="../media/image24.jpeg"/><Relationship Id="rId4" Type="http://schemas.openxmlformats.org/officeDocument/2006/relationships/image" Target="../media/image8.png"/><Relationship Id="rId9" Type="http://schemas.openxmlformats.org/officeDocument/2006/relationships/hyperlink" Target="http://upload.wikimedia.org/wikipedia/commons/0/0b/Sopocani_monastery16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5.jpeg"/><Relationship Id="rId5" Type="http://schemas.openxmlformats.org/officeDocument/2006/relationships/image" Target="../media/image9.png"/><Relationship Id="rId15" Type="http://schemas.openxmlformats.org/officeDocument/2006/relationships/image" Target="../media/image37.jpeg"/><Relationship Id="rId10" Type="http://schemas.openxmlformats.org/officeDocument/2006/relationships/image" Target="../media/image34.jpeg"/><Relationship Id="rId4" Type="http://schemas.openxmlformats.org/officeDocument/2006/relationships/image" Target="../media/image8.png"/><Relationship Id="rId9" Type="http://schemas.openxmlformats.org/officeDocument/2006/relationships/hyperlink" Target="http://upload.wikimedia.org/wikipedia/commons/5/57/Gracanica1.jpg" TargetMode="External"/><Relationship Id="rId14" Type="http://schemas.openxmlformats.org/officeDocument/2006/relationships/hyperlink" Target="http://sr.wikipedia.org/wiki/%D0%A1%D0%BB%D0%B8%D0%BA%D0%B0:Le_roi_Milutin_de_serbi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6/Stefan_Decanski_ktitor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9/Stefanradoslav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hyperlink" Target="http://upload.wikimedia.org/wikipedia/commons/4/44/Meister_von_Mileseva_002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sr/9/9a/ManastirMileseva-ManastriZvonikDvoristeiPomocneZgrade.jp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338440" y="1785926"/>
            <a:ext cx="4467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Успон српске државе у 13. и </a:t>
            </a:r>
            <a:r>
              <a:rPr lang="sr-Cyrl-CS" sz="4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поч.14.века</a:t>
            </a:r>
            <a:endParaRPr lang="sr-Latn-C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448272" cy="281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ugaonik 3"/>
          <p:cNvSpPr/>
          <p:nvPr/>
        </p:nvSpPr>
        <p:spPr>
          <a:xfrm>
            <a:off x="428596" y="3214686"/>
            <a:ext cx="24288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Краљ Урош </a:t>
            </a:r>
            <a:r>
              <a:rPr lang="sr-Cyrl-CS" b="1" dirty="0" smtClean="0">
                <a:solidFill>
                  <a:schemeClr val="bg1"/>
                </a:solidFill>
              </a:rPr>
              <a:t>и Драгутин</a:t>
            </a:r>
            <a:endParaRPr lang="en-US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3000364" y="1052736"/>
            <a:ext cx="5857916" cy="169277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Урош </a:t>
            </a:r>
            <a:r>
              <a:rPr lang="sr-Latn-CS" sz="2400" b="1" dirty="0" smtClean="0">
                <a:solidFill>
                  <a:schemeClr val="bg1"/>
                </a:solidFill>
              </a:rPr>
              <a:t>I</a:t>
            </a:r>
            <a:r>
              <a:rPr lang="sr-Cyrl-CS" sz="2400" b="1" dirty="0" smtClean="0">
                <a:solidFill>
                  <a:schemeClr val="bg1"/>
                </a:solidFill>
              </a:rPr>
              <a:t> је </a:t>
            </a:r>
            <a:r>
              <a:rPr lang="sr-Cyrl-CS" sz="2400" b="1" dirty="0" smtClean="0">
                <a:solidFill>
                  <a:srgbClr val="FFFF00"/>
                </a:solidFill>
              </a:rPr>
              <a:t>наредио</a:t>
            </a:r>
            <a:r>
              <a:rPr lang="sr-Cyrl-C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да се </a:t>
            </a:r>
            <a:r>
              <a:rPr lang="sr-Cyrl-CS" sz="2400" b="1" dirty="0" smtClean="0">
                <a:solidFill>
                  <a:schemeClr val="bg1"/>
                </a:solidFill>
              </a:rPr>
              <a:t>у </a:t>
            </a:r>
            <a:r>
              <a:rPr lang="sr-Cyrl-CS" sz="2400" b="1" dirty="0" smtClean="0">
                <a:solidFill>
                  <a:srgbClr val="FFFF00"/>
                </a:solidFill>
              </a:rPr>
              <a:t>долини Ибра засаде јорговани у част </a:t>
            </a:r>
            <a:r>
              <a:rPr lang="sr-Cyrl-CS" sz="2400" b="1" dirty="0" smtClean="0">
                <a:solidFill>
                  <a:schemeClr val="bg1"/>
                </a:solidFill>
              </a:rPr>
              <a:t>доласка његове супруге </a:t>
            </a:r>
            <a:r>
              <a:rPr lang="sr-Cyrl-CS" sz="2400" b="1" dirty="0" smtClean="0">
                <a:solidFill>
                  <a:srgbClr val="FFFF00"/>
                </a:solidFill>
              </a:rPr>
              <a:t>Јелене Анжујске </a:t>
            </a:r>
            <a:r>
              <a:rPr lang="sr-Cyrl-CS" sz="2400" b="1" dirty="0" smtClean="0">
                <a:solidFill>
                  <a:schemeClr val="bg1"/>
                </a:solidFill>
              </a:rPr>
              <a:t>= </a:t>
            </a:r>
            <a:r>
              <a:rPr lang="sr-Cyrl-C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</a:t>
            </a:r>
            <a:r>
              <a:rPr lang="sr-Latn-C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r-Cyrl-C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оргована</a:t>
            </a:r>
            <a:r>
              <a:rPr lang="sr-Cyrl-C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2857488" y="3212976"/>
            <a:ext cx="6286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500" b="1" dirty="0" smtClean="0">
                <a:solidFill>
                  <a:schemeClr val="bg1"/>
                </a:solidFill>
              </a:rPr>
              <a:t>За време његове владе </a:t>
            </a:r>
            <a:r>
              <a:rPr lang="sr-Cyrl-CS" sz="2500" b="1" dirty="0" smtClean="0">
                <a:solidFill>
                  <a:srgbClr val="FFFF00"/>
                </a:solidFill>
              </a:rPr>
              <a:t>привредн</a:t>
            </a:r>
            <a:r>
              <a:rPr lang="sr-Cyrl-RS" sz="2500" b="1" dirty="0" smtClean="0">
                <a:solidFill>
                  <a:srgbClr val="FFFF00"/>
                </a:solidFill>
              </a:rPr>
              <a:t>и</a:t>
            </a:r>
            <a:r>
              <a:rPr lang="sr-Cyrl-CS" sz="2500" b="1" dirty="0" smtClean="0">
                <a:solidFill>
                  <a:srgbClr val="FFFF00"/>
                </a:solidFill>
              </a:rPr>
              <a:t> успон</a:t>
            </a:r>
            <a:r>
              <a:rPr lang="sr-Latn-CS" sz="2500" b="1" smtClean="0">
                <a:solidFill>
                  <a:srgbClr val="FFFF00"/>
                </a:solidFill>
              </a:rPr>
              <a:t> </a:t>
            </a:r>
            <a:r>
              <a:rPr lang="sr-Cyrl-CS" sz="2500" b="1" smtClean="0">
                <a:solidFill>
                  <a:schemeClr val="bg1"/>
                </a:solidFill>
              </a:rPr>
              <a:t>јер </a:t>
            </a:r>
            <a:r>
              <a:rPr lang="sr-Cyrl-CS" sz="2500" b="1" dirty="0" smtClean="0">
                <a:solidFill>
                  <a:schemeClr val="bg1"/>
                </a:solidFill>
              </a:rPr>
              <a:t>доводи немачке рударе Сасе који </a:t>
            </a:r>
            <a:r>
              <a:rPr lang="sr-Cyrl-CS" sz="2500" b="1" dirty="0" smtClean="0">
                <a:solidFill>
                  <a:srgbClr val="FFFF00"/>
                </a:solidFill>
              </a:rPr>
              <a:t>отвара</a:t>
            </a:r>
            <a:r>
              <a:rPr lang="sr-Cyrl-CS" sz="2500" b="1" dirty="0" smtClean="0">
                <a:solidFill>
                  <a:schemeClr val="bg1"/>
                </a:solidFill>
              </a:rPr>
              <a:t>ју </a:t>
            </a:r>
            <a:r>
              <a:rPr lang="sr-Cyrl-CS" sz="2500" b="1" dirty="0" smtClean="0">
                <a:solidFill>
                  <a:srgbClr val="FFFF00"/>
                </a:solidFill>
              </a:rPr>
              <a:t>руднике </a:t>
            </a:r>
            <a:r>
              <a:rPr lang="sr-Cyrl-CS" sz="2500" b="1" dirty="0" smtClean="0">
                <a:solidFill>
                  <a:schemeClr val="bg1"/>
                </a:solidFill>
              </a:rPr>
              <a:t>што омогућава </a:t>
            </a:r>
            <a:r>
              <a:rPr lang="sr-Cyrl-CS" sz="2500" b="1" dirty="0" smtClean="0">
                <a:solidFill>
                  <a:srgbClr val="FFFF00"/>
                </a:solidFill>
              </a:rPr>
              <a:t>ковање новца </a:t>
            </a:r>
            <a:r>
              <a:rPr lang="sr-Cyrl-CS" sz="2500" b="1" dirty="0" smtClean="0">
                <a:solidFill>
                  <a:schemeClr val="bg1"/>
                </a:solidFill>
              </a:rPr>
              <a:t>у Брскову  и робоновчану привреду</a:t>
            </a:r>
            <a:r>
              <a:rPr lang="sr-Cyrl-CS" sz="2500" b="1" dirty="0" smtClean="0">
                <a:solidFill>
                  <a:srgbClr val="FFFF00"/>
                </a:solidFill>
              </a:rPr>
              <a:t>. 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2843808" y="5229200"/>
            <a:ext cx="65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Новац смањује зависност владара од властеле и омогућава ширење граница Драгутину и Милутину.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kvir za tekst 10"/>
          <p:cNvSpPr txBox="1"/>
          <p:nvPr/>
        </p:nvSpPr>
        <p:spPr>
          <a:xfrm>
            <a:off x="428596" y="64293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Јелена </a:t>
            </a:r>
            <a:r>
              <a:rPr lang="sr-Cyrl-CS" b="1" dirty="0" err="1" smtClean="0">
                <a:solidFill>
                  <a:schemeClr val="bg1"/>
                </a:solidFill>
              </a:rPr>
              <a:t>Анжујска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0911" y="332656"/>
            <a:ext cx="4641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solidFill>
                  <a:srgbClr val="FFFF00"/>
                </a:solidFill>
              </a:rPr>
              <a:t> </a:t>
            </a:r>
            <a:r>
              <a:rPr lang="sr-Cyrl-CS" sz="2800" b="1" dirty="0" smtClean="0">
                <a:solidFill>
                  <a:srgbClr val="FFFF00"/>
                </a:solidFill>
              </a:rPr>
              <a:t>Краљ Урош </a:t>
            </a:r>
            <a:r>
              <a:rPr lang="sr-Latn-CS" sz="2800" b="1" dirty="0" smtClean="0">
                <a:solidFill>
                  <a:srgbClr val="FFFF00"/>
                </a:solidFill>
              </a:rPr>
              <a:t>I</a:t>
            </a:r>
            <a:r>
              <a:rPr lang="sr-Cyrl-CS" sz="2800" b="1" dirty="0" smtClean="0">
                <a:solidFill>
                  <a:srgbClr val="FFFF00"/>
                </a:solidFill>
              </a:rPr>
              <a:t> </a:t>
            </a:r>
            <a:r>
              <a:rPr lang="sr-Latn-CS" sz="2800" b="1" dirty="0" smtClean="0">
                <a:solidFill>
                  <a:srgbClr val="FFFF00"/>
                </a:solidFill>
              </a:rPr>
              <a:t>(</a:t>
            </a:r>
            <a:r>
              <a:rPr lang="sr-Cyrl-CS" sz="2800" b="1" dirty="0" smtClean="0">
                <a:solidFill>
                  <a:srgbClr val="FFFF00"/>
                </a:solidFill>
              </a:rPr>
              <a:t>1243-1276 ) </a:t>
            </a:r>
            <a:endParaRPr lang="sr-Latn-CS" sz="2800" dirty="0"/>
          </a:p>
        </p:txBody>
      </p:sp>
      <p:pic>
        <p:nvPicPr>
          <p:cNvPr id="11266" name="Picture 2" descr="Izvor fotografije:Dragan Bosni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2480" y="2060848"/>
            <a:ext cx="5905500" cy="3933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324528" y="60932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јоргована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19 -0.00185 L -0.4131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8 -0.04532 L -0.66945 -0.02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045"/>
            <a:ext cx="9144000" cy="345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Тврђава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Маглич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налази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централној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Србији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долини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реке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Ибар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познатој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Долина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краљева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Долина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јоргована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Представља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изванредан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најбоље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очуван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пример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српског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средњовековног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утврђења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Тврђаву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Маглич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у 13.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веку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изградио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раљ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Стефан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Првовенчани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његов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син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раљ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Урош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I,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узвишењу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које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три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стране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окружено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стрмим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неприступачним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литицама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реком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намером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одбране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оближњих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манастира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Жиче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Студенице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сврху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лакше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контроле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долине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реке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Ибар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Тврђава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састоји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седам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кула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донжон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куле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спојене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бедемима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дебљине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два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метра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распоређених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правоугаони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</a:rPr>
              <a:t>облик.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У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утврђењу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Маглич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налазе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се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остаци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палатe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и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цркве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Светог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Ђорђа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3B5998"/>
                </a:solidFill>
                <a:effectLst/>
                <a:latin typeface="Helvetica" pitchFamily="34" charset="0"/>
                <a:cs typeface="Arial" pitchFamily="34" charset="0"/>
                <a:hlinkClick r:id="rId2"/>
              </a:rPr>
              <a:t>  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rgbClr val="3B5998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14344" name="Picture 8" descr="http://spomenicikulture.mi.sanu.ac.rs/slike/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264" y="3573016"/>
            <a:ext cx="4462736" cy="3284984"/>
          </a:xfrm>
          <a:prstGeom prst="rect">
            <a:avLst/>
          </a:prstGeom>
          <a:noFill/>
        </p:spPr>
      </p:pic>
      <p:pic>
        <p:nvPicPr>
          <p:cNvPr id="14348" name="Picture 12" descr="http://www.politika.rs/old/uploads/rubrike/97987/i/1/maglic-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455295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9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0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1" descr="card4"/>
          <p:cNvPicPr>
            <a:picLocks noChangeAspect="1" noChangeArrowheads="1"/>
          </p:cNvPicPr>
          <p:nvPr/>
        </p:nvPicPr>
        <p:blipFill>
          <a:blip r:embed="rId6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2" descr="card2"/>
          <p:cNvPicPr>
            <a:picLocks noChangeAspect="1" noChangeArrowheads="1"/>
          </p:cNvPicPr>
          <p:nvPr/>
        </p:nvPicPr>
        <p:blipFill>
          <a:blip r:embed="rId7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3" descr="card1"/>
          <p:cNvPicPr>
            <a:picLocks noChangeAspect="1" noChangeArrowheads="1"/>
          </p:cNvPicPr>
          <p:nvPr/>
        </p:nvPicPr>
        <p:blipFill>
          <a:blip r:embed="rId8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itle 8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768752" cy="6480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sr-Cyrl-CS" sz="2800" dirty="0" smtClean="0"/>
              <a:t> </a:t>
            </a:r>
            <a:br>
              <a:rPr lang="sr-Cyrl-CS" sz="2800" dirty="0" smtClean="0"/>
            </a:br>
            <a:r>
              <a:rPr lang="sr-Cyrl-CS" sz="2800" b="1" dirty="0" smtClean="0">
                <a:solidFill>
                  <a:schemeClr val="bg1"/>
                </a:solidFill>
              </a:rPr>
              <a:t>Задужбина </a:t>
            </a:r>
            <a:r>
              <a:rPr lang="ru-RU" sz="2800" b="1" dirty="0" smtClean="0">
                <a:solidFill>
                  <a:schemeClr val="bg1"/>
                </a:solidFill>
              </a:rPr>
              <a:t>краља Стефана Уроша I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4438" y="1285875"/>
            <a:ext cx="3857625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sz="1800" dirty="0" smtClean="0"/>
          </a:p>
        </p:txBody>
      </p:sp>
      <p:pic>
        <p:nvPicPr>
          <p:cNvPr id="39946" name="Picture 10" descr="Слика:Sopocani monastery1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285860"/>
            <a:ext cx="3748976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14422"/>
            <a:ext cx="128585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 descr="sp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844824"/>
            <a:ext cx="378904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259632" y="57332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манастир Сопоћане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t3-1.xx.fbcdn.net/hphotos-xtf1/v/t1.0-9/12039534_699812840121144_4038477173980912517_n.jpg?oh=17adeb81b6b72da6226f9ec5705ad834&amp;oe=5788F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096344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34076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rgbClr val="FFFF00"/>
                </a:solidFill>
              </a:rPr>
              <a:t>Краљ Драгутин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05963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Задужбина у Ариљу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174" cy="32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kvir za tekst 2"/>
          <p:cNvSpPr txBox="1"/>
          <p:nvPr/>
        </p:nvSpPr>
        <p:spPr>
          <a:xfrm>
            <a:off x="0" y="3286124"/>
            <a:ext cx="26431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Краљ Драгутин</a:t>
            </a:r>
          </a:p>
          <a:p>
            <a:r>
              <a:rPr lang="sr-Cyrl-CS" sz="2400" b="1" dirty="0" smtClean="0">
                <a:solidFill>
                  <a:srgbClr val="FFFF00"/>
                </a:solidFill>
              </a:rPr>
              <a:t>1276-1282.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52565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kvir za tekst 4"/>
          <p:cNvSpPr txBox="1"/>
          <p:nvPr/>
        </p:nvSpPr>
        <p:spPr>
          <a:xfrm>
            <a:off x="3786182" y="342900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Милутин, Драгутин и </a:t>
            </a:r>
            <a:r>
              <a:rPr lang="sr-Cyrl-CS" sz="2000" b="1" dirty="0" err="1" smtClean="0">
                <a:solidFill>
                  <a:schemeClr val="bg1"/>
                </a:solidFill>
              </a:rPr>
              <a:t>Драгутинова</a:t>
            </a:r>
            <a:r>
              <a:rPr lang="sr-Cyrl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супруга Катилина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428596" y="4077072"/>
            <a:ext cx="821537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000" dirty="0" smtClean="0"/>
              <a:t>Краљ Стефан Драгутин је , зет угарског краља Стефана</a:t>
            </a:r>
            <a:r>
              <a:rPr lang="sr-Latn-CS" sz="2000" dirty="0" smtClean="0"/>
              <a:t> V</a:t>
            </a:r>
            <a:r>
              <a:rPr lang="sr-Cyrl-CS" sz="2000" dirty="0" smtClean="0"/>
              <a:t> ,намеравао да границе Србије шири на северне крајеве обрасле шумом што није одговарало властели која је желела проширење на југ где су били богати византијски градови. Дворац </a:t>
            </a:r>
            <a:r>
              <a:rPr lang="sr-Cyrl-CS" sz="2000" dirty="0" err="1" smtClean="0"/>
              <a:t>Дебрц</a:t>
            </a:r>
            <a:r>
              <a:rPr lang="sr-Cyrl-CS" sz="2000" dirty="0" smtClean="0"/>
              <a:t> на Сави. </a:t>
            </a:r>
            <a:endParaRPr lang="en-US" sz="2000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0" y="537321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chemeClr val="bg1"/>
                </a:solidFill>
              </a:rPr>
              <a:t>На државном сабору у </a:t>
            </a:r>
            <a:r>
              <a:rPr lang="sr-Cyrl-CS" sz="2200" b="1" dirty="0" err="1" smtClean="0">
                <a:solidFill>
                  <a:schemeClr val="bg1"/>
                </a:solidFill>
              </a:rPr>
              <a:t>Дежеву</a:t>
            </a:r>
            <a:r>
              <a:rPr lang="sr-Cyrl-CS" sz="2200" b="1" dirty="0" smtClean="0">
                <a:solidFill>
                  <a:schemeClr val="bg1"/>
                </a:solidFill>
              </a:rPr>
              <a:t> 1282. властела је сменила Драгутина ,под изговором да не може да в</a:t>
            </a:r>
            <a:r>
              <a:rPr lang="sr-Cyrl-RS" sz="2200" b="1" dirty="0" smtClean="0">
                <a:solidFill>
                  <a:schemeClr val="bg1"/>
                </a:solidFill>
              </a:rPr>
              <a:t>л</a:t>
            </a:r>
            <a:r>
              <a:rPr lang="sr-Cyrl-CS" sz="2200" b="1" dirty="0" smtClean="0">
                <a:solidFill>
                  <a:schemeClr val="bg1"/>
                </a:solidFill>
              </a:rPr>
              <a:t>ада због краће ноге (после пада са коња),и за краља поставила његовог млађег брата Милутина. </a:t>
            </a:r>
            <a:r>
              <a:rPr lang="sr-Cyrl-CS" sz="2200" dirty="0" smtClean="0"/>
              <a:t>Драгутин добија крајеве око Западне мораве на управу . Дворац Дебрц на Сави.</a:t>
            </a:r>
            <a:r>
              <a:rPr lang="sr-Cyrl-RS" sz="2200" dirty="0" smtClean="0"/>
              <a:t>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206160" cy="39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149080"/>
            <a:ext cx="5076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Cyrl-C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</a:t>
            </a:r>
            <a:r>
              <a:rPr lang="sr-Cyrl-C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Урош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Милутин</a:t>
            </a:r>
            <a:endParaRPr lang="sr-Latn-C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(1282-1321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</a:p>
          <a:p>
            <a:endParaRPr lang="sr-Latn-C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dirty="0"/>
          </a:p>
        </p:txBody>
      </p:sp>
      <p:pic>
        <p:nvPicPr>
          <p:cNvPr id="1026" name="Picture 2" descr="http://www.vitovnica.rs/wp-content/uploads/2012/01/kralj_milutin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600401" cy="414908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q2pj9z5Ht2ZdfKx_YPK2ccUlK1bCQkaNpQiFhuQyZAD8NYoTW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05300"/>
            <a:ext cx="252028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/>
          <p:cNvSpPr txBox="1"/>
          <p:nvPr/>
        </p:nvSpPr>
        <p:spPr>
          <a:xfrm>
            <a:off x="7286644" y="3284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2976"/>
            <a:ext cx="2214578" cy="30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kvir za tekst 5"/>
          <p:cNvSpPr txBox="1"/>
          <p:nvPr/>
        </p:nvSpPr>
        <p:spPr>
          <a:xfrm>
            <a:off x="500034" y="628652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Симонида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2571736" y="285728"/>
            <a:ext cx="6572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Краљ</a:t>
            </a:r>
            <a:r>
              <a:rPr lang="sr-Cyrl-CS" sz="2400" b="1" dirty="0" smtClean="0">
                <a:solidFill>
                  <a:srgbClr val="FFFF00"/>
                </a:solidFill>
              </a:rPr>
              <a:t> Милутин</a:t>
            </a:r>
            <a:r>
              <a:rPr lang="sr-Cyrl-CS" sz="2400" dirty="0" smtClean="0"/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шири државу на југ: освојио Македонију </a:t>
            </a:r>
            <a:r>
              <a:rPr lang="sr-Cyrl-CS" sz="2400" dirty="0" smtClean="0"/>
              <a:t>и </a:t>
            </a:r>
            <a:r>
              <a:rPr lang="sr-Cyrl-CS" sz="2400" dirty="0" smtClean="0">
                <a:solidFill>
                  <a:srgbClr val="FFFF00"/>
                </a:solidFill>
              </a:rPr>
              <a:t>з</a:t>
            </a:r>
            <a:r>
              <a:rPr lang="sr-Cyrl-CS" sz="2400" b="1" dirty="0" smtClean="0">
                <a:solidFill>
                  <a:srgbClr val="FFFF00"/>
                </a:solidFill>
              </a:rPr>
              <a:t>адржао као мираза уз </a:t>
            </a:r>
            <a:r>
              <a:rPr lang="sr-Cyrl-CS" sz="2400" dirty="0" smtClean="0"/>
              <a:t>шестогодишњу </a:t>
            </a:r>
            <a:r>
              <a:rPr lang="sr-Cyrl-CS" sz="2400" b="1" dirty="0" smtClean="0">
                <a:solidFill>
                  <a:srgbClr val="FFFF00"/>
                </a:solidFill>
              </a:rPr>
              <a:t>Симониду</a:t>
            </a:r>
            <a:r>
              <a:rPr lang="sr-Cyrl-CS" sz="2400" dirty="0" smtClean="0"/>
              <a:t>, кћерка византијског цара Андроника </a:t>
            </a:r>
            <a:r>
              <a:rPr lang="sr-Latn-CS" sz="2400" dirty="0" smtClean="0"/>
              <a:t>II. </a:t>
            </a:r>
            <a:r>
              <a:rPr lang="sr-Cyrl-CS" sz="2400" dirty="0" smtClean="0"/>
              <a:t>За време </a:t>
            </a:r>
            <a:r>
              <a:rPr lang="sr-Cyrl-CS" sz="2400" dirty="0" err="1" smtClean="0"/>
              <a:t>Милутинове</a:t>
            </a:r>
            <a:r>
              <a:rPr lang="sr-Cyrl-CS" sz="2400" dirty="0" smtClean="0"/>
              <a:t> владе и </a:t>
            </a:r>
            <a:r>
              <a:rPr lang="sr-Cyrl-CS" sz="2400" b="1" dirty="0" smtClean="0">
                <a:solidFill>
                  <a:srgbClr val="FFFF00"/>
                </a:solidFill>
              </a:rPr>
              <a:t>Београд</a:t>
            </a:r>
            <a:r>
              <a:rPr lang="sr-Cyrl-CS" sz="2400" dirty="0" smtClean="0"/>
              <a:t> први пут </a:t>
            </a:r>
            <a:r>
              <a:rPr lang="sr-Cyrl-CS" sz="2400" b="1" dirty="0" smtClean="0">
                <a:solidFill>
                  <a:srgbClr val="FFFF00"/>
                </a:solidFill>
              </a:rPr>
              <a:t>улази у састав Србије</a:t>
            </a:r>
            <a:r>
              <a:rPr lang="sr-Cyrl-CS" sz="2400" dirty="0" smtClean="0"/>
              <a:t>.</a:t>
            </a:r>
          </a:p>
          <a:p>
            <a:r>
              <a:rPr lang="sr-Cyrl-CS" sz="2400" dirty="0" smtClean="0"/>
              <a:t> </a:t>
            </a:r>
            <a:endParaRPr lang="en-US" sz="2400" dirty="0" smtClean="0"/>
          </a:p>
          <a:p>
            <a:r>
              <a:rPr lang="sr-Cyrl-RS" sz="2400" dirty="0" smtClean="0"/>
              <a:t> </a:t>
            </a:r>
            <a:endParaRPr lang="en-US" sz="2400" dirty="0"/>
          </a:p>
        </p:txBody>
      </p:sp>
      <p:sp>
        <p:nvSpPr>
          <p:cNvPr id="10" name="Okvir za tekst 9"/>
          <p:cNvSpPr txBox="1"/>
          <p:nvPr/>
        </p:nvSpPr>
        <p:spPr>
          <a:xfrm>
            <a:off x="2714612" y="3140968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Почетком 14. века избија 10-годишњи грађански рат између Драгутина и Милутина због престолонаслеђа </a:t>
            </a:r>
            <a:r>
              <a:rPr lang="sr-Cyrl-CS" sz="2400" dirty="0" smtClean="0"/>
              <a:t>(</a:t>
            </a:r>
            <a:r>
              <a:rPr lang="sr-Cyrl-CS" sz="2400" b="1" dirty="0" smtClean="0"/>
              <a:t>чији син ће да наследи Милутина</a:t>
            </a:r>
            <a:r>
              <a:rPr lang="sr-Cyrl-CS" sz="2400" dirty="0" smtClean="0"/>
              <a:t>).</a:t>
            </a:r>
          </a:p>
          <a:p>
            <a:r>
              <a:rPr lang="sr-Cyrl-CS" sz="2400" dirty="0" smtClean="0"/>
              <a:t>Државни сабор пресудио Драгутинов син Владислав </a:t>
            </a:r>
            <a:r>
              <a:rPr lang="sr-Latn-CS" sz="2400" dirty="0" smtClean="0"/>
              <a:t>II.</a:t>
            </a:r>
            <a:endParaRPr lang="en-US" sz="2400" dirty="0"/>
          </a:p>
        </p:txBody>
      </p:sp>
      <p:sp>
        <p:nvSpPr>
          <p:cNvPr id="12" name="Okvir za tekst 11"/>
          <p:cNvSpPr txBox="1"/>
          <p:nvPr/>
        </p:nvSpPr>
        <p:spPr>
          <a:xfrm>
            <a:off x="2786050" y="5733256"/>
            <a:ext cx="63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ПРЕСТО</a:t>
            </a:r>
            <a:r>
              <a:rPr lang="sr-Cyrl-CS" sz="2400" dirty="0" smtClean="0"/>
              <a:t>-владарска столица, симбол власти и државе</a:t>
            </a:r>
            <a:r>
              <a:rPr lang="sr-Cyrl-CS" sz="2000" dirty="0" smtClean="0"/>
              <a:t>.</a:t>
            </a:r>
            <a:endParaRPr lang="en-US" sz="2000" dirty="0"/>
          </a:p>
        </p:txBody>
      </p:sp>
      <p:pic>
        <p:nvPicPr>
          <p:cNvPr id="13" name="Slika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286016" cy="284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5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6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7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58" descr="card1"/>
          <p:cNvPicPr>
            <a:picLocks noChangeAspect="1" noChangeArrowheads="1"/>
          </p:cNvPicPr>
          <p:nvPr/>
        </p:nvPicPr>
        <p:blipFill>
          <a:blip r:embed="rId8" cstate="print"/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itle 9"/>
          <p:cNvSpPr>
            <a:spLocks noGrp="1"/>
          </p:cNvSpPr>
          <p:nvPr>
            <p:ph type="title"/>
          </p:nvPr>
        </p:nvSpPr>
        <p:spPr>
          <a:xfrm>
            <a:off x="928688" y="274638"/>
            <a:ext cx="5643562" cy="1143000"/>
          </a:xfrm>
        </p:spPr>
        <p:txBody>
          <a:bodyPr/>
          <a:lstStyle/>
          <a:p>
            <a:r>
              <a:rPr lang="sr-Cyrl-CS" smtClean="0"/>
              <a:t>Ктиторска делатност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00125" y="1214438"/>
            <a:ext cx="4286250" cy="52149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r-Cyrl-RS" sz="2000" b="1" dirty="0" smtClean="0"/>
              <a:t>Свети </a:t>
            </a:r>
            <a:r>
              <a:rPr lang="sr-Cyrl-CS" sz="2000" b="1" dirty="0" smtClean="0"/>
              <a:t>Краљ Милутин саградио око 40манастира.</a:t>
            </a:r>
          </a:p>
          <a:p>
            <a:pPr>
              <a:defRPr/>
            </a:pPr>
            <a:r>
              <a:rPr lang="sr-Cyrl-CS" sz="2000" b="1" dirty="0" smtClean="0"/>
              <a:t>Најпознатији су:</a:t>
            </a:r>
          </a:p>
          <a:p>
            <a:pPr>
              <a:defRPr/>
            </a:pPr>
            <a:r>
              <a:rPr lang="sr-Cyrl-CS" sz="2400" b="1" dirty="0" smtClean="0"/>
              <a:t>Грачаница код Приштине</a:t>
            </a:r>
            <a:endParaRPr lang="sr-Cyrl-CS" sz="2000" b="1" dirty="0" smtClean="0"/>
          </a:p>
          <a:p>
            <a:pPr>
              <a:defRPr/>
            </a:pPr>
            <a:r>
              <a:rPr lang="sr-Cyrl-CS" sz="2400" b="1" dirty="0" smtClean="0"/>
              <a:t>Бањска код Звечана</a:t>
            </a:r>
          </a:p>
          <a:p>
            <a:pPr>
              <a:buFont typeface="Wingdings" pitchFamily="2" charset="2"/>
              <a:buNone/>
              <a:defRPr/>
            </a:pPr>
            <a:endParaRPr lang="sr-Cyrl-CS" sz="2000" b="1" dirty="0" smtClean="0"/>
          </a:p>
          <a:p>
            <a:pPr>
              <a:defRPr/>
            </a:pPr>
            <a:r>
              <a:rPr lang="sr-Cyrl-CS" sz="2400" b="1" dirty="0" smtClean="0"/>
              <a:t>Црква Богородица Љевишка у Призрену</a:t>
            </a:r>
            <a:endParaRPr lang="en-US" sz="2400" b="1" dirty="0"/>
          </a:p>
        </p:txBody>
      </p:sp>
      <p:pic>
        <p:nvPicPr>
          <p:cNvPr id="62474" name="Picture 4" descr="Слика:Gracanica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75" y="1214438"/>
            <a:ext cx="29178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terrorwhy.kg.co.yu/images/banjska/banjs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3000372"/>
            <a:ext cx="292895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76" name="Picture 6" descr="http://www.ideaplus.rs.ba/uskoro_files/ljevisk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75" y="4643438"/>
            <a:ext cx="2928938" cy="18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3857625" y="2571750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5976" y="3140968"/>
            <a:ext cx="1644774" cy="7880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55976" y="4077072"/>
            <a:ext cx="1359024" cy="120930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57298"/>
            <a:ext cx="1142975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Le roi Milutin de serbi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188640"/>
            <a:ext cx="1835696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www.enovosti.info/sajt/doc/Image/novosti_sr/kultura/10154_vest_gracanic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4149080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Straight Arrow Connector 24"/>
          <p:cNvCxnSpPr/>
          <p:nvPr/>
        </p:nvCxnSpPr>
        <p:spPr>
          <a:xfrm>
            <a:off x="1403648" y="2564904"/>
            <a:ext cx="144016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/>
          <p:cNvSpPr txBox="1"/>
          <p:nvPr/>
        </p:nvSpPr>
        <p:spPr>
          <a:xfrm>
            <a:off x="3707904" y="0"/>
            <a:ext cx="54360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1321, умире Милутин, наслеђује га син Стефан Дечански</a:t>
            </a:r>
            <a:r>
              <a:rPr lang="sr-Cyrl-CS" sz="2800" dirty="0" smtClean="0"/>
              <a:t>, победивши у грађанском рату брата од стрица Владислава </a:t>
            </a:r>
            <a:r>
              <a:rPr lang="sr-Latn-CS" sz="2800" dirty="0" smtClean="0"/>
              <a:t>II</a:t>
            </a:r>
            <a:r>
              <a:rPr lang="sr-Cyrl-CS" sz="2800" dirty="0" smtClean="0"/>
              <a:t> и рођеног брата Константина.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3491880" y="2348880"/>
            <a:ext cx="5652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Стефан Дечански је </a:t>
            </a:r>
            <a:r>
              <a:rPr lang="sr-Cyrl-CS" sz="2800" b="1" dirty="0" smtClean="0">
                <a:solidFill>
                  <a:srgbClr val="FFFF00"/>
                </a:solidFill>
              </a:rPr>
              <a:t>ослепљен по очевом наређењу</a:t>
            </a:r>
            <a:r>
              <a:rPr lang="sr-Cyrl-CS" sz="2800" b="1" dirty="0" smtClean="0">
                <a:solidFill>
                  <a:schemeClr val="bg1"/>
                </a:solidFill>
              </a:rPr>
              <a:t> због покушаја преотимања престола</a:t>
            </a:r>
            <a:r>
              <a:rPr lang="sr-Cyrl-CS" sz="2800" dirty="0" smtClean="0"/>
              <a:t>.</a:t>
            </a:r>
          </a:p>
          <a:p>
            <a:r>
              <a:rPr lang="sr-Cyrl-CS" sz="2800" dirty="0" smtClean="0"/>
              <a:t>.</a:t>
            </a:r>
            <a:endParaRPr lang="en-US" sz="2800" dirty="0"/>
          </a:p>
        </p:txBody>
      </p:sp>
      <p:pic>
        <p:nvPicPr>
          <p:cNvPr id="4" name="Picture 4" descr="Слика:Stefan Decanski kti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3123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content-fra3-1.xx.fbcdn.net/hphotos-xft1/v/t1.0-9/11817140_616259328476496_3198826510473183117_n.jpg?oh=c02460f28335a6cc6042fc29aed75ec0&amp;oe=565493C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171824"/>
            <a:ext cx="2857500" cy="3686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95936" y="508518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Стефан Дечански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6309320"/>
            <a:ext cx="26642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7 people, people smi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64896" cy="5492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8064896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„Стефану Дечанском се враћа вид на крунисању“, литографија Анастаса Јовановића из 1852. 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1214414" y="332656"/>
            <a:ext cx="61844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Култ </a:t>
            </a:r>
            <a:r>
              <a:rPr lang="sr-Cyrl-C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Светородне</a:t>
            </a:r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династије Немањић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0" y="1556792"/>
            <a:ext cx="864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Канонизовањем се ствара култ </a:t>
            </a:r>
            <a:r>
              <a:rPr lang="sr-Cyrl-CS" sz="2800" b="1" dirty="0" err="1" smtClean="0">
                <a:solidFill>
                  <a:srgbClr val="FFFF00"/>
                </a:solidFill>
              </a:rPr>
              <a:t>Светородне</a:t>
            </a:r>
            <a:r>
              <a:rPr lang="sr-Cyrl-CS" sz="2800" b="1" dirty="0" smtClean="0">
                <a:solidFill>
                  <a:srgbClr val="FFFF00"/>
                </a:solidFill>
              </a:rPr>
              <a:t> династије Немањић која потиче од светих корена</a:t>
            </a:r>
            <a:r>
              <a:rPr lang="sr-Cyrl-CS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sr-Latn-CS" sz="2400" b="1" dirty="0" smtClean="0">
                <a:solidFill>
                  <a:srgbClr val="FFFF00"/>
                </a:solidFill>
              </a:rPr>
              <a:t>-</a:t>
            </a:r>
            <a:r>
              <a:rPr lang="sr-Cyrl-CS" sz="2400" b="1" dirty="0" smtClean="0">
                <a:solidFill>
                  <a:srgbClr val="FFFF00"/>
                </a:solidFill>
              </a:rPr>
              <a:t>Свети Симеон </a:t>
            </a:r>
            <a:r>
              <a:rPr lang="sr-Cyrl-CS" sz="2400" b="1" dirty="0" smtClean="0">
                <a:solidFill>
                  <a:schemeClr val="bg1"/>
                </a:solidFill>
              </a:rPr>
              <a:t>(Стефан Немања)-оснивач државе и династије </a:t>
            </a:r>
            <a:r>
              <a:rPr lang="sr-Latn-CS" sz="2400" b="1" dirty="0" smtClean="0">
                <a:solidFill>
                  <a:schemeClr val="bg1"/>
                </a:solidFill>
              </a:rPr>
              <a:t>,</a:t>
            </a:r>
            <a:r>
              <a:rPr lang="sr-Cyrl-C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CS" sz="2400" b="1" dirty="0" smtClean="0">
                <a:solidFill>
                  <a:srgbClr val="FFFF00"/>
                </a:solidFill>
              </a:rPr>
              <a:t>-</a:t>
            </a:r>
            <a:r>
              <a:rPr lang="sr-Cyrl-CS" sz="2400" b="1" dirty="0" smtClean="0">
                <a:solidFill>
                  <a:srgbClr val="FFFF00"/>
                </a:solidFill>
              </a:rPr>
              <a:t>Свети Сава </a:t>
            </a:r>
            <a:r>
              <a:rPr lang="sr-Cyrl-CS" sz="2400" b="1" dirty="0" smtClean="0">
                <a:solidFill>
                  <a:schemeClr val="bg1"/>
                </a:solidFill>
              </a:rPr>
              <a:t>( Растко Немањић)-оснивач српске цркве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и рађа свеце.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0" y="3645024"/>
            <a:ext cx="7500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rgbClr val="FFFF00"/>
                </a:solidFill>
              </a:rPr>
              <a:t>Династија Немањић </a:t>
            </a:r>
            <a:r>
              <a:rPr lang="sr-Latn-CS" sz="2200" b="1" dirty="0" smtClean="0">
                <a:solidFill>
                  <a:srgbClr val="FFFF00"/>
                </a:solidFill>
              </a:rPr>
              <a:t>je</a:t>
            </a:r>
            <a:r>
              <a:rPr lang="sr-Cyrl-CS" sz="2200" b="1" dirty="0" smtClean="0">
                <a:solidFill>
                  <a:srgbClr val="FFFF00"/>
                </a:solidFill>
              </a:rPr>
              <a:t> влад</a:t>
            </a:r>
            <a:r>
              <a:rPr lang="sr-Cyrl-RS" sz="2200" b="1" dirty="0" smtClean="0">
                <a:solidFill>
                  <a:srgbClr val="FFFF00"/>
                </a:solidFill>
              </a:rPr>
              <a:t>ала </a:t>
            </a:r>
            <a:r>
              <a:rPr lang="sr-Cyrl-CS" sz="2200" b="1" dirty="0" smtClean="0">
                <a:solidFill>
                  <a:srgbClr val="FFFF00"/>
                </a:solidFill>
              </a:rPr>
              <a:t>2 века </a:t>
            </a:r>
            <a:r>
              <a:rPr lang="sr-Cyrl-CS" sz="2200" b="1" dirty="0" smtClean="0">
                <a:solidFill>
                  <a:schemeClr val="bg1"/>
                </a:solidFill>
              </a:rPr>
              <a:t>,</a:t>
            </a:r>
            <a:r>
              <a:rPr lang="sr-Cyrl-CS" sz="2200" b="1" dirty="0" smtClean="0">
                <a:solidFill>
                  <a:srgbClr val="FFFF00"/>
                </a:solidFill>
              </a:rPr>
              <a:t>од </a:t>
            </a:r>
            <a:r>
              <a:rPr lang="sr-Cyrl-CS" sz="2400" b="1" dirty="0" smtClean="0">
                <a:solidFill>
                  <a:srgbClr val="FFFF00"/>
                </a:solidFill>
              </a:rPr>
              <a:t>1166.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до 1371.</a:t>
            </a:r>
            <a:r>
              <a:rPr lang="sr-Cyrl-CS" sz="2400" b="1" dirty="0" smtClean="0">
                <a:solidFill>
                  <a:schemeClr val="bg1"/>
                </a:solidFill>
              </a:rPr>
              <a:t> и имаће безусловну подршку цркве.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Династијско име СТЕФАН.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Сви владари су канонизовани осим цара Душана.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0" y="5589240"/>
            <a:ext cx="707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Канонизација</a:t>
            </a:r>
            <a:r>
              <a:rPr lang="sr-Cyrl-CS" sz="2400" b="1" dirty="0" smtClean="0">
                <a:solidFill>
                  <a:srgbClr val="FFFF00"/>
                </a:solidFill>
              </a:rPr>
              <a:t>-проглашење за свеца после смрти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r>
              <a:rPr lang="sr-Cyrl-CS" sz="2400" b="1" dirty="0" smtClean="0">
                <a:solidFill>
                  <a:srgbClr val="FFFF00"/>
                </a:solidFill>
              </a:rPr>
              <a:t> на основу неког чуда.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212976"/>
            <a:ext cx="23574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kvir za tekst 7"/>
          <p:cNvSpPr txBox="1"/>
          <p:nvPr/>
        </p:nvSpPr>
        <p:spPr>
          <a:xfrm>
            <a:off x="6929454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Родослов Немањића </a:t>
            </a:r>
            <a:endParaRPr lang="en-US" b="1" dirty="0"/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kvir za tekst 2"/>
          <p:cNvSpPr txBox="1"/>
          <p:nvPr/>
        </p:nvSpPr>
        <p:spPr>
          <a:xfrm>
            <a:off x="428596" y="3933056"/>
            <a:ext cx="42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Стефан Дечански</a:t>
            </a:r>
          </a:p>
        </p:txBody>
      </p:sp>
      <p:sp>
        <p:nvSpPr>
          <p:cNvPr id="4" name="Okvir za tekst 3"/>
          <p:cNvSpPr txBox="1"/>
          <p:nvPr/>
        </p:nvSpPr>
        <p:spPr>
          <a:xfrm>
            <a:off x="3059832" y="0"/>
            <a:ext cx="536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Краљ Стефан Дечански</a:t>
            </a:r>
            <a:r>
              <a:rPr lang="sr-Latn-CS" sz="2400" b="1" dirty="0" smtClean="0">
                <a:solidFill>
                  <a:srgbClr val="FFFF00"/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(1321-1331)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sr-Cyrl-CS" sz="2400" b="1" dirty="0" smtClean="0">
                <a:solidFill>
                  <a:srgbClr val="FFFF00"/>
                </a:solidFill>
              </a:rPr>
              <a:t> је назван по својој задужбини манастиру Високи Дечани на Косову</a:t>
            </a:r>
            <a:r>
              <a:rPr lang="sr-Cyrl-CS" sz="2400" dirty="0" smtClean="0"/>
              <a:t>.</a:t>
            </a:r>
            <a:endParaRPr lang="en-US" sz="2400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0" y="42930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Највећи спољнополитички успех –Битка код Велбужда (Ћустендил) 1330</a:t>
            </a:r>
            <a:r>
              <a:rPr lang="sr-Latn-RS" sz="2800" b="1" dirty="0" smtClean="0">
                <a:solidFill>
                  <a:srgbClr val="FFFF00"/>
                </a:solidFill>
              </a:rPr>
              <a:t>,</a:t>
            </a:r>
            <a:r>
              <a:rPr lang="sr-Cyrl-CS" sz="2800" b="1" dirty="0" smtClean="0">
                <a:solidFill>
                  <a:srgbClr val="FFFF00"/>
                </a:solidFill>
              </a:rPr>
              <a:t> </a:t>
            </a:r>
            <a:r>
              <a:rPr lang="sr-Cyrl-RS" sz="2800" b="1" dirty="0" smtClean="0">
                <a:solidFill>
                  <a:srgbClr val="FFFF00"/>
                </a:solidFill>
              </a:rPr>
              <a:t>п</a:t>
            </a:r>
            <a:r>
              <a:rPr lang="sr-Cyrl-CS" sz="2800" b="1" dirty="0" smtClean="0">
                <a:solidFill>
                  <a:srgbClr val="FFFF00"/>
                </a:solidFill>
              </a:rPr>
              <a:t>обедио бугарску војску. </a:t>
            </a:r>
          </a:p>
        </p:txBody>
      </p:sp>
      <p:sp>
        <p:nvSpPr>
          <p:cNvPr id="6" name="Pravougaonik 5"/>
          <p:cNvSpPr/>
          <p:nvPr/>
        </p:nvSpPr>
        <p:spPr>
          <a:xfrm>
            <a:off x="0" y="5445224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Стефан Урош III Дечански потукао је у бици код Велбужда војску бугарског цара Михаила Шишмана. У бици се посебно истакао млади српски краљ и престолонаследник Душан. Србија је након битке постала најмоћнија сила на Балканском полуострву.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Visoki Deca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57313"/>
            <a:ext cx="3744416" cy="29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5436096" y="112474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a3-1.xx.fbcdn.net/hphotos-xpt1/v/t1.0-9/1236550_580002492112445_5480688136714715172_n.jpg?oh=0524a2576377d47f71e9fcdf45ac5049&amp;oe=56564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208912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На слици: Душан убија бугарског краља Михаила (битка код Велбужда), Дечани, детаљ иконе Стефана Дечанског са житијем, крај XVI века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0"/>
            <a:ext cx="8964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Није жело да шири државу па је властела наговорила његовог амбициозног сина младог краља Стефана Душ</a:t>
            </a:r>
            <a:r>
              <a:rPr lang="sr-Latn-CS" sz="2400" b="1" dirty="0" smtClean="0">
                <a:solidFill>
                  <a:schemeClr val="bg1"/>
                </a:solidFill>
              </a:rPr>
              <a:t>a</a:t>
            </a:r>
            <a:r>
              <a:rPr lang="sr-Cyrl-CS" sz="2400" b="1" dirty="0" smtClean="0">
                <a:solidFill>
                  <a:schemeClr val="bg1"/>
                </a:solidFill>
              </a:rPr>
              <a:t>на да га 1331, збаци са власти и зтвори у тврђаву Звечан где убрзо умире.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1928802"/>
            <a:ext cx="49304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Аутор: Душица </a:t>
            </a: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Максимовић</a:t>
            </a:r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Грб Немањић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2500313"/>
            <a:ext cx="1357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9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1000125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sr-Cyrl-CS" sz="3600" b="1" smtClean="0"/>
              <a:t>Владарска лоза Немањића</a:t>
            </a:r>
            <a:endParaRPr lang="en-US" sz="3600" smtClean="0"/>
          </a:p>
        </p:txBody>
      </p:sp>
      <p:sp>
        <p:nvSpPr>
          <p:cNvPr id="10244" name="Content Placeholder 11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sr-Cyrl-CS" sz="2400" b="1" u="sng" dirty="0" smtClean="0"/>
              <a:t>велики жупан Стефан Немања, велики жупан (1166-1196</a:t>
            </a:r>
            <a:r>
              <a:rPr lang="sr-Cyrl-CS" sz="2000" b="1" dirty="0" smtClean="0"/>
              <a:t>) </a:t>
            </a:r>
          </a:p>
          <a:p>
            <a:pPr eaLnBrk="1" hangingPunct="1"/>
            <a:r>
              <a:rPr lang="sr-Cyrl-CS" sz="2000" b="1" dirty="0" smtClean="0"/>
              <a:t>краљ Стефан Првовенчани, велики жупан 1196-1217., краљ Србије 1217-1228. (са прекидом) </a:t>
            </a:r>
          </a:p>
          <a:p>
            <a:pPr eaLnBrk="1" hangingPunct="1"/>
            <a:r>
              <a:rPr lang="sr-Cyrl-CS" sz="2000" b="1" dirty="0" smtClean="0"/>
              <a:t>краљ Стефан Радослав, краљ Србије 1228-1234. </a:t>
            </a:r>
          </a:p>
          <a:p>
            <a:pPr eaLnBrk="1" hangingPunct="1"/>
            <a:r>
              <a:rPr lang="sr-Cyrl-CS" sz="2000" b="1" dirty="0" smtClean="0"/>
              <a:t>краљ Стефан Владислав, краљ Србије 1234-1243. </a:t>
            </a:r>
          </a:p>
          <a:p>
            <a:pPr eaLnBrk="1" hangingPunct="1"/>
            <a:r>
              <a:rPr lang="sr-Cyrl-CS" sz="2000" b="1" dirty="0" smtClean="0"/>
              <a:t>краљ Стефан Урош </a:t>
            </a:r>
            <a:r>
              <a:rPr lang="en-US" sz="2000" b="1" dirty="0" smtClean="0"/>
              <a:t>I, </a:t>
            </a:r>
            <a:r>
              <a:rPr lang="sr-Cyrl-CS" sz="2000" b="1" dirty="0" smtClean="0"/>
              <a:t>краљ Србије 1243-1276. </a:t>
            </a:r>
          </a:p>
          <a:p>
            <a:pPr eaLnBrk="1" hangingPunct="1"/>
            <a:r>
              <a:rPr lang="sr-Cyrl-CS" sz="2000" b="1" dirty="0" smtClean="0"/>
              <a:t>краљ Стефан Драгутин, краљ Србије 1276-1282</a:t>
            </a:r>
          </a:p>
          <a:p>
            <a:pPr eaLnBrk="1" hangingPunct="1"/>
            <a:r>
              <a:rPr lang="sr-Cyrl-CS" sz="2000" b="1" dirty="0" smtClean="0"/>
              <a:t>краљ Стефан Урош </a:t>
            </a:r>
            <a:r>
              <a:rPr lang="en-US" sz="2000" b="1" dirty="0" smtClean="0"/>
              <a:t>II </a:t>
            </a:r>
            <a:r>
              <a:rPr lang="sr-Cyrl-CS" sz="2000" b="1" dirty="0" smtClean="0"/>
              <a:t>Милутин, краљ Србије 1282-1321. </a:t>
            </a:r>
          </a:p>
          <a:p>
            <a:pPr eaLnBrk="1" hangingPunct="1"/>
            <a:r>
              <a:rPr lang="sr-Cyrl-CS" sz="2000" b="1" dirty="0" smtClean="0"/>
              <a:t>краљ Стефан Урош </a:t>
            </a:r>
            <a:r>
              <a:rPr lang="en-US" sz="2000" b="1" dirty="0" smtClean="0"/>
              <a:t>III </a:t>
            </a:r>
            <a:r>
              <a:rPr lang="sr-Cyrl-CS" sz="2000" b="1" dirty="0" smtClean="0"/>
              <a:t>Дечански, краљ Србије 1321-1331. </a:t>
            </a:r>
          </a:p>
          <a:p>
            <a:pPr eaLnBrk="1" hangingPunct="1"/>
            <a:r>
              <a:rPr lang="sr-Cyrl-CS" sz="2000" b="1" dirty="0" smtClean="0"/>
              <a:t>цар Стефан Урош </a:t>
            </a:r>
            <a:r>
              <a:rPr lang="en-US" sz="2000" b="1" dirty="0" smtClean="0"/>
              <a:t>IV </a:t>
            </a:r>
            <a:r>
              <a:rPr lang="sr-Cyrl-CS" sz="2000" b="1" dirty="0" smtClean="0"/>
              <a:t>Душан, краљ Србије 1331-1346., цар Срба</a:t>
            </a:r>
            <a:r>
              <a:rPr lang="sr-Latn-CS" sz="2000" b="1" dirty="0" smtClean="0"/>
              <a:t> </a:t>
            </a:r>
            <a:r>
              <a:rPr lang="sr-Cyrl-CS" sz="2000" b="1" dirty="0" smtClean="0"/>
              <a:t>и Грка 1346-1355. </a:t>
            </a:r>
          </a:p>
          <a:p>
            <a:pPr eaLnBrk="1" hangingPunct="1"/>
            <a:r>
              <a:rPr lang="sr-Cyrl-CS" sz="2000" b="1" u="sng" dirty="0" smtClean="0"/>
              <a:t>цар Стефан Урош </a:t>
            </a:r>
            <a:r>
              <a:rPr lang="en-US" sz="2000" b="1" u="sng" dirty="0" smtClean="0"/>
              <a:t>V </a:t>
            </a:r>
            <a:r>
              <a:rPr lang="sr-Cyrl-CS" sz="2000" b="1" u="sng" dirty="0" smtClean="0"/>
              <a:t>Нејаки, цар Србије 1355-1371. 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15" name="Picture 4" descr="http://upload.wikimedia.org/wikipedia/commons/9/9a/Grb_Nemanj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786058"/>
            <a:ext cx="164307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1745104" y="0"/>
            <a:ext cx="5653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Политички бракови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0" y="836713"/>
            <a:ext cx="9144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Наследници ( синови ) Стефана Првовенчаног </a:t>
            </a:r>
            <a:r>
              <a:rPr lang="sr-Cyrl-C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воде активну спољну политику због неповољних спољнополитичких прилика  </a:t>
            </a: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 политичким браковима чувају наслеђене државне територије</a:t>
            </a:r>
            <a:r>
              <a:rPr lang="sr-Cyrl-C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00306"/>
            <a:ext cx="21392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kvir za tekst 5"/>
          <p:cNvSpPr txBox="1"/>
          <p:nvPr/>
        </p:nvSpPr>
        <p:spPr>
          <a:xfrm>
            <a:off x="251520" y="500063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Стефан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Радослав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348880"/>
            <a:ext cx="2367714" cy="26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kvir za tekst 7"/>
          <p:cNvSpPr txBox="1"/>
          <p:nvPr/>
        </p:nvSpPr>
        <p:spPr>
          <a:xfrm>
            <a:off x="3214678" y="507207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Стефан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348880"/>
            <a:ext cx="21750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kvir za tekst 9"/>
          <p:cNvSpPr txBox="1"/>
          <p:nvPr/>
        </p:nvSpPr>
        <p:spPr>
          <a:xfrm>
            <a:off x="6357950" y="542926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      краљ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Урош 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sr-Cyrl-C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1" name="Srce 10"/>
          <p:cNvSpPr/>
          <p:nvPr/>
        </p:nvSpPr>
        <p:spPr>
          <a:xfrm>
            <a:off x="1187624" y="5589240"/>
            <a:ext cx="504056" cy="3571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rce 12"/>
          <p:cNvSpPr/>
          <p:nvPr/>
        </p:nvSpPr>
        <p:spPr>
          <a:xfrm>
            <a:off x="4214810" y="5786454"/>
            <a:ext cx="428628" cy="3571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rce 13"/>
          <p:cNvSpPr/>
          <p:nvPr/>
        </p:nvSpPr>
        <p:spPr>
          <a:xfrm>
            <a:off x="7358082" y="5857892"/>
            <a:ext cx="428628" cy="3571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kvir za tekst 16"/>
          <p:cNvSpPr txBox="1"/>
          <p:nvPr/>
        </p:nvSpPr>
        <p:spPr>
          <a:xfrm>
            <a:off x="3714744" y="614364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Белослава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kvir za tekst 17"/>
          <p:cNvSpPr txBox="1"/>
          <p:nvPr/>
        </p:nvSpPr>
        <p:spPr>
          <a:xfrm>
            <a:off x="642910" y="594928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 </a:t>
            </a:r>
            <a:r>
              <a:rPr lang="sr-Latn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Анђео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Okvir za tekst 18"/>
          <p:cNvSpPr txBox="1"/>
          <p:nvPr/>
        </p:nvSpPr>
        <p:spPr>
          <a:xfrm>
            <a:off x="6429388" y="62865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Јелена</a:t>
            </a:r>
            <a:r>
              <a:rPr lang="sr-Cyrl-CS" sz="2000" b="1" dirty="0" smtClean="0">
                <a:solidFill>
                  <a:srgbClr val="C00000"/>
                </a:solidFill>
              </a:rPr>
              <a:t> </a:t>
            </a:r>
            <a:r>
              <a:rPr lang="sr-Cyrl-CS" sz="2000" b="1" dirty="0" err="1" smtClean="0">
                <a:solidFill>
                  <a:schemeClr val="bg1"/>
                </a:solidFill>
              </a:rPr>
              <a:t>Анжујска</a:t>
            </a:r>
            <a:r>
              <a:rPr lang="sr-Cyrl-C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9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0118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itle 7"/>
          <p:cNvSpPr>
            <a:spLocks noGrp="1"/>
          </p:cNvSpPr>
          <p:nvPr>
            <p:ph type="title"/>
          </p:nvPr>
        </p:nvSpPr>
        <p:spPr>
          <a:xfrm>
            <a:off x="1000125" y="274638"/>
            <a:ext cx="5929313" cy="1011237"/>
          </a:xfrm>
        </p:spPr>
        <p:txBody>
          <a:bodyPr/>
          <a:lstStyle/>
          <a:p>
            <a:pPr algn="ctr"/>
            <a:r>
              <a:rPr lang="sr-Cyrl-CS" sz="2800" b="1" dirty="0" smtClean="0"/>
              <a:t>Краљ Стефан Радослав</a:t>
            </a:r>
            <a:br>
              <a:rPr lang="sr-Cyrl-CS" sz="2800" b="1" dirty="0" smtClean="0"/>
            </a:br>
            <a:r>
              <a:rPr lang="sr-Cyrl-CS" sz="2800" b="1" dirty="0" smtClean="0"/>
              <a:t>(1228 – 1234)</a:t>
            </a:r>
            <a:endParaRPr lang="en-US" sz="28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00125" y="1285875"/>
            <a:ext cx="4572000" cy="535781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Најстарији син Стефана Првовенчаног, наследио оца 1228.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Био је ожењен Аном, кћерком Теодора I Анђела, деспота Епира.</a:t>
            </a:r>
            <a:r>
              <a:rPr lang="sr-Cyrl-CS" sz="18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Потпуно се окренуо свом тасту епирском краљу</a:t>
            </a: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Због мајке Гркиње, византијске принцезе Евдокије, више се осећао као Грк, него Србин.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Пошто је таст изгубио престо и Радослав се после тога без његове подршке није могао дуго одржати.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После пада боравио у Дубровнику и Драчу.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Замонашио се и као </a:t>
            </a:r>
            <a:r>
              <a:rPr lang="ru-RU" sz="2000" b="1" dirty="0" smtClean="0"/>
              <a:t>монах Јован </a:t>
            </a:r>
            <a:r>
              <a:rPr lang="ru-RU" sz="1800" dirty="0" smtClean="0"/>
              <a:t>умро у манастиру Студеница после 1235, где је и сахрањен.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Није имао деце са Аном. 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6873" name="Picture 2" descr="Слика:Stefanradoslav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63" y="1357313"/>
            <a:ext cx="3214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22"/>
            <a:ext cx="114297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9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8575"/>
            <a:ext cx="95011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1" descr="card2"/>
          <p:cNvPicPr>
            <a:picLocks noChangeAspect="1" noChangeArrowheads="1"/>
          </p:cNvPicPr>
          <p:nvPr/>
        </p:nvPicPr>
        <p:blipFill>
          <a:blip r:embed="rId7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2" descr="card1"/>
          <p:cNvPicPr>
            <a:picLocks noChangeAspect="1" noChangeArrowheads="1"/>
          </p:cNvPicPr>
          <p:nvPr/>
        </p:nvPicPr>
        <p:blipFill>
          <a:blip r:embed="rId8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7"/>
          <p:cNvSpPr>
            <a:spLocks noGrp="1"/>
          </p:cNvSpPr>
          <p:nvPr>
            <p:ph type="title"/>
          </p:nvPr>
        </p:nvSpPr>
        <p:spPr>
          <a:xfrm>
            <a:off x="1000125" y="274638"/>
            <a:ext cx="6000750" cy="939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2800" b="1" dirty="0" smtClean="0"/>
              <a:t>Краљ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Стефан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Владислав</a:t>
            </a:r>
            <a:r>
              <a:rPr lang="sr-Latn-CS" sz="2800" b="1" dirty="0" smtClean="0"/>
              <a:t/>
            </a:r>
            <a:br>
              <a:rPr lang="sr-Latn-CS" sz="2800" b="1" dirty="0" smtClean="0"/>
            </a:br>
            <a:r>
              <a:rPr lang="sr-Latn-CS" sz="2800" b="1" dirty="0" smtClean="0"/>
              <a:t>(</a:t>
            </a:r>
            <a:r>
              <a:rPr lang="sr-Cyrl-CS" sz="2800" b="1" dirty="0" smtClean="0"/>
              <a:t>1234</a:t>
            </a:r>
            <a:r>
              <a:rPr lang="sr-Latn-CS" sz="2800" b="1" dirty="0" smtClean="0"/>
              <a:t> – 1243)</a:t>
            </a:r>
            <a:endParaRPr lang="en-US" sz="28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00125" y="1214438"/>
            <a:ext cx="5072063" cy="52149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Крунисао</a:t>
            </a:r>
            <a:r>
              <a:rPr lang="sr-Latn-CS" sz="1800" dirty="0" smtClean="0"/>
              <a:t> </a:t>
            </a:r>
            <a:r>
              <a:rPr lang="sr-Cyrl-CS" sz="1800" dirty="0" smtClean="0"/>
              <a:t>архиепископ</a:t>
            </a:r>
            <a:r>
              <a:rPr lang="sr-Latn-CS" sz="1800" dirty="0" smtClean="0"/>
              <a:t> </a:t>
            </a:r>
            <a:r>
              <a:rPr lang="sr-Cyrl-CS" sz="1800" dirty="0" smtClean="0"/>
              <a:t>Сава</a:t>
            </a:r>
            <a:r>
              <a:rPr lang="sr-Latn-CS" sz="1800" dirty="0" smtClean="0"/>
              <a:t> </a:t>
            </a:r>
            <a:r>
              <a:rPr lang="sr-Cyrl-CS" sz="1800" dirty="0" smtClean="0"/>
              <a:t>за</a:t>
            </a:r>
            <a:r>
              <a:rPr lang="sr-Latn-CS" sz="1800" dirty="0" smtClean="0"/>
              <a:t> </a:t>
            </a:r>
            <a:r>
              <a:rPr lang="sr-Cyrl-CS" sz="1800" dirty="0" smtClean="0"/>
              <a:t>краља</a:t>
            </a:r>
            <a:r>
              <a:rPr lang="sr-Latn-CS" sz="18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Ожењен</a:t>
            </a:r>
            <a:r>
              <a:rPr lang="sr-Latn-CS" sz="1800" dirty="0" smtClean="0"/>
              <a:t>  </a:t>
            </a:r>
            <a:r>
              <a:rPr lang="sr-Cyrl-CS" sz="1800" dirty="0" smtClean="0"/>
              <a:t>Белосавом</a:t>
            </a:r>
            <a:r>
              <a:rPr lang="sr-Latn-CS" sz="1800" dirty="0" smtClean="0"/>
              <a:t> </a:t>
            </a:r>
            <a:r>
              <a:rPr lang="sr-Cyrl-CS" sz="1800" dirty="0" smtClean="0"/>
              <a:t>ћерком</a:t>
            </a:r>
            <a:r>
              <a:rPr lang="sr-Latn-CS" sz="1800" dirty="0" smtClean="0"/>
              <a:t> </a:t>
            </a:r>
            <a:r>
              <a:rPr lang="sr-Cyrl-CS" sz="1800" dirty="0" smtClean="0"/>
              <a:t>буг</a:t>
            </a:r>
            <a:r>
              <a:rPr lang="sr-Latn-CS" sz="1800" dirty="0" smtClean="0"/>
              <a:t>a</a:t>
            </a:r>
            <a:r>
              <a:rPr lang="sr-Cyrl-RS" sz="1800" dirty="0" smtClean="0"/>
              <a:t>рског </a:t>
            </a:r>
            <a:r>
              <a:rPr lang="sr-Cyrl-CS" sz="1800" dirty="0" smtClean="0"/>
              <a:t>цара</a:t>
            </a:r>
            <a:endParaRPr lang="sr-Latn-C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Сава</a:t>
            </a:r>
            <a:r>
              <a:rPr lang="sr-Latn-CS" sz="1800" dirty="0" smtClean="0"/>
              <a:t> </a:t>
            </a:r>
            <a:r>
              <a:rPr lang="sr-Cyrl-CS" sz="1800" dirty="0" smtClean="0"/>
              <a:t>се</a:t>
            </a:r>
            <a:r>
              <a:rPr lang="sr-Latn-CS" sz="1800" dirty="0" smtClean="0"/>
              <a:t> </a:t>
            </a:r>
            <a:r>
              <a:rPr lang="sr-Cyrl-CS" sz="1800" dirty="0" smtClean="0"/>
              <a:t>повукао</a:t>
            </a:r>
            <a:r>
              <a:rPr lang="sr-Latn-CS" sz="1800" dirty="0" smtClean="0"/>
              <a:t> </a:t>
            </a:r>
            <a:r>
              <a:rPr lang="sr-Cyrl-CS" sz="1800" dirty="0" smtClean="0"/>
              <a:t>са</a:t>
            </a:r>
            <a:r>
              <a:rPr lang="sr-Latn-CS" sz="1800" dirty="0" smtClean="0"/>
              <a:t> </a:t>
            </a:r>
            <a:r>
              <a:rPr lang="sr-Cyrl-CS" sz="1800" dirty="0" smtClean="0"/>
              <a:t>места</a:t>
            </a:r>
            <a:r>
              <a:rPr lang="sr-Latn-CS" sz="1800" dirty="0" smtClean="0"/>
              <a:t> </a:t>
            </a:r>
            <a:r>
              <a:rPr lang="sr-Cyrl-CS" sz="1800" dirty="0" smtClean="0"/>
              <a:t>архиепископа</a:t>
            </a:r>
            <a:r>
              <a:rPr lang="sr-Latn-CS" sz="1800" dirty="0" smtClean="0"/>
              <a:t>, </a:t>
            </a:r>
            <a:r>
              <a:rPr lang="sr-Cyrl-CS" sz="1800" dirty="0" smtClean="0"/>
              <a:t>отишао</a:t>
            </a:r>
            <a:r>
              <a:rPr lang="sr-Latn-CS" sz="1800" dirty="0" smtClean="0"/>
              <a:t> </a:t>
            </a:r>
            <a:r>
              <a:rPr lang="sr-Cyrl-CS" sz="1800" dirty="0" smtClean="0"/>
              <a:t>по</a:t>
            </a:r>
            <a:r>
              <a:rPr lang="sr-Latn-CS" sz="1800" dirty="0" smtClean="0"/>
              <a:t> </a:t>
            </a:r>
            <a:r>
              <a:rPr lang="sr-Cyrl-CS" sz="1800" dirty="0" smtClean="0"/>
              <a:t>други</a:t>
            </a:r>
            <a:r>
              <a:rPr lang="sr-Latn-CS" sz="1800" dirty="0" smtClean="0"/>
              <a:t> </a:t>
            </a:r>
            <a:r>
              <a:rPr lang="sr-Cyrl-CS" sz="1800" dirty="0" smtClean="0"/>
              <a:t>пут</a:t>
            </a:r>
            <a:r>
              <a:rPr lang="sr-Latn-CS" sz="1800" dirty="0" smtClean="0"/>
              <a:t> </a:t>
            </a:r>
            <a:r>
              <a:rPr lang="sr-Cyrl-CS" sz="1800" dirty="0" smtClean="0"/>
              <a:t>у</a:t>
            </a:r>
            <a:r>
              <a:rPr lang="sr-Latn-CS" sz="1800" dirty="0" smtClean="0"/>
              <a:t> </a:t>
            </a:r>
            <a:r>
              <a:rPr lang="sr-Cyrl-CS" sz="1800" b="1" dirty="0" smtClean="0"/>
              <a:t>Свету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земљу</a:t>
            </a:r>
            <a:r>
              <a:rPr lang="sr-Latn-CS" sz="1800" b="1" dirty="0" smtClean="0"/>
              <a:t> (</a:t>
            </a:r>
            <a:r>
              <a:rPr lang="sr-Cyrl-CS" sz="1800" b="1" dirty="0" smtClean="0"/>
              <a:t>Јерусалим</a:t>
            </a:r>
            <a:r>
              <a:rPr lang="sr-Latn-CS" sz="1800" b="1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Враћајући</a:t>
            </a:r>
            <a:r>
              <a:rPr lang="sr-Latn-CS" sz="1800" dirty="0" smtClean="0"/>
              <a:t> </a:t>
            </a:r>
            <a:r>
              <a:rPr lang="sr-Cyrl-CS" sz="1800" dirty="0" smtClean="0"/>
              <a:t>се,</a:t>
            </a:r>
            <a:r>
              <a:rPr lang="sr-Latn-CS" sz="1800" dirty="0" smtClean="0"/>
              <a:t> </a:t>
            </a:r>
            <a:r>
              <a:rPr lang="sr-Cyrl-CS" sz="1800" dirty="0" smtClean="0"/>
              <a:t>свратио</a:t>
            </a:r>
            <a:r>
              <a:rPr lang="sr-Latn-CS" sz="1800" dirty="0" smtClean="0"/>
              <a:t> </a:t>
            </a:r>
            <a:r>
              <a:rPr lang="sr-Cyrl-CS" sz="1800" dirty="0" smtClean="0"/>
              <a:t>у</a:t>
            </a:r>
            <a:r>
              <a:rPr lang="sr-Latn-CS" sz="1800" dirty="0" smtClean="0"/>
              <a:t> </a:t>
            </a:r>
            <a:r>
              <a:rPr lang="sr-Cyrl-CS" sz="1800" dirty="0" smtClean="0"/>
              <a:t>бугарску</a:t>
            </a:r>
            <a:r>
              <a:rPr lang="sr-Latn-CS" sz="1800" dirty="0" smtClean="0"/>
              <a:t> </a:t>
            </a:r>
            <a:r>
              <a:rPr lang="sr-Cyrl-CS" sz="1800" b="1" dirty="0" smtClean="0"/>
              <a:t>престоницу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Трново</a:t>
            </a:r>
            <a:r>
              <a:rPr lang="sr-Latn-CS" sz="18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Умро</a:t>
            </a:r>
            <a:r>
              <a:rPr lang="sr-Latn-CS" sz="1800" dirty="0" smtClean="0"/>
              <a:t> </a:t>
            </a:r>
            <a:r>
              <a:rPr lang="sr-Cyrl-CS" sz="1800" dirty="0" smtClean="0"/>
              <a:t>на</a:t>
            </a:r>
            <a:r>
              <a:rPr lang="sr-Latn-CS" sz="1800" dirty="0" smtClean="0"/>
              <a:t>  </a:t>
            </a:r>
            <a:r>
              <a:rPr lang="sr-Cyrl-CS" sz="1800" dirty="0" smtClean="0"/>
              <a:t>двору</a:t>
            </a:r>
            <a:r>
              <a:rPr lang="sr-Latn-CS" sz="1800" dirty="0" smtClean="0"/>
              <a:t> </a:t>
            </a:r>
            <a:r>
              <a:rPr lang="sr-Cyrl-CS" sz="1800" dirty="0" smtClean="0"/>
              <a:t>бугарског</a:t>
            </a:r>
            <a:r>
              <a:rPr lang="sr-Latn-CS" sz="1800" dirty="0" smtClean="0"/>
              <a:t> </a:t>
            </a:r>
            <a:r>
              <a:rPr lang="sr-Cyrl-CS" sz="1800" dirty="0" smtClean="0"/>
              <a:t>цара</a:t>
            </a:r>
            <a:r>
              <a:rPr lang="sr-Latn-CS" sz="1800" dirty="0" smtClean="0"/>
              <a:t>, </a:t>
            </a:r>
            <a:r>
              <a:rPr lang="sr-Cyrl-CS" sz="1800" dirty="0" smtClean="0"/>
              <a:t>таста</a:t>
            </a:r>
            <a:r>
              <a:rPr lang="sr-Latn-CS" sz="1800" dirty="0" smtClean="0"/>
              <a:t> </a:t>
            </a:r>
            <a:r>
              <a:rPr lang="sr-Cyrl-CS" sz="1800" dirty="0" smtClean="0"/>
              <a:t>краља</a:t>
            </a:r>
            <a:r>
              <a:rPr lang="sr-Latn-CS" sz="1800" dirty="0" smtClean="0"/>
              <a:t> </a:t>
            </a:r>
            <a:r>
              <a:rPr lang="sr-Cyrl-CS" sz="1800" dirty="0" smtClean="0"/>
              <a:t>Владислава</a:t>
            </a:r>
            <a:r>
              <a:rPr lang="sr-Latn-CS" sz="1800" dirty="0" smtClean="0"/>
              <a:t> </a:t>
            </a:r>
            <a:r>
              <a:rPr lang="sr-Cyrl-CS" sz="1800" dirty="0" smtClean="0"/>
              <a:t>Јована</a:t>
            </a:r>
            <a:r>
              <a:rPr lang="sr-Latn-CS" sz="1800" dirty="0" smtClean="0"/>
              <a:t> </a:t>
            </a:r>
            <a:r>
              <a:rPr lang="sr-Cyrl-CS" sz="1800" dirty="0" smtClean="0"/>
              <a:t>Асен</a:t>
            </a:r>
            <a:r>
              <a:rPr lang="sr-Latn-CS" sz="1800" dirty="0" smtClean="0"/>
              <a:t> II   </a:t>
            </a:r>
            <a:r>
              <a:rPr lang="sr-Latn-CS" sz="2000" b="1" dirty="0" smtClean="0"/>
              <a:t>14 (27) </a:t>
            </a:r>
            <a:r>
              <a:rPr lang="sr-Cyrl-CS" sz="2000" b="1" dirty="0" smtClean="0"/>
              <a:t>јануара</a:t>
            </a:r>
            <a:r>
              <a:rPr lang="sr-Latn-CS" sz="2000" b="1" dirty="0" smtClean="0"/>
              <a:t> 1236. </a:t>
            </a:r>
            <a:endParaRPr lang="sr-Latn-CS" sz="1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1800" dirty="0" smtClean="0"/>
              <a:t>Његове</a:t>
            </a:r>
            <a:r>
              <a:rPr lang="sr-Latn-CS" sz="1800" dirty="0" smtClean="0"/>
              <a:t> </a:t>
            </a:r>
            <a:r>
              <a:rPr lang="sr-Cyrl-CS" sz="1800" dirty="0" smtClean="0"/>
              <a:t>мошти</a:t>
            </a:r>
            <a:r>
              <a:rPr lang="sr-Latn-CS" sz="1800" dirty="0" smtClean="0"/>
              <a:t> </a:t>
            </a:r>
            <a:r>
              <a:rPr lang="sr-Cyrl-CS" sz="1800" dirty="0" smtClean="0"/>
              <a:t>краљ</a:t>
            </a:r>
            <a:r>
              <a:rPr lang="sr-Latn-CS" sz="1800" dirty="0" smtClean="0"/>
              <a:t> </a:t>
            </a:r>
            <a:r>
              <a:rPr lang="sr-Cyrl-CS" sz="1800" dirty="0" smtClean="0"/>
              <a:t>Владислав сахрањује</a:t>
            </a:r>
            <a:r>
              <a:rPr lang="sr-Latn-CS" sz="1800" dirty="0" smtClean="0"/>
              <a:t> </a:t>
            </a:r>
            <a:r>
              <a:rPr lang="sr-Cyrl-CS" sz="1800" dirty="0" smtClean="0"/>
              <a:t>у</a:t>
            </a:r>
            <a:r>
              <a:rPr lang="sr-Latn-CS" sz="1800" dirty="0" smtClean="0"/>
              <a:t> </a:t>
            </a:r>
            <a:r>
              <a:rPr lang="sr-Cyrl-CS" sz="1800" dirty="0" smtClean="0"/>
              <a:t>својој</a:t>
            </a:r>
            <a:r>
              <a:rPr lang="sr-Latn-CS" sz="1800" dirty="0" smtClean="0"/>
              <a:t> </a:t>
            </a:r>
            <a:r>
              <a:rPr lang="sr-Cyrl-CS" sz="1800" dirty="0" smtClean="0"/>
              <a:t>задужбини</a:t>
            </a:r>
            <a:r>
              <a:rPr lang="sr-Latn-CS" sz="1800" dirty="0" smtClean="0"/>
              <a:t> </a:t>
            </a:r>
            <a:r>
              <a:rPr lang="sr-Cyrl-CS" sz="1800" dirty="0" smtClean="0"/>
              <a:t>манастиру</a:t>
            </a:r>
            <a:r>
              <a:rPr lang="sr-Latn-CS" sz="1800" dirty="0" smtClean="0"/>
              <a:t> </a:t>
            </a:r>
            <a:r>
              <a:rPr lang="sr-Cyrl-CS" sz="1800" b="1" dirty="0" smtClean="0"/>
              <a:t>Милешеви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код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Пријепоља</a:t>
            </a:r>
            <a:r>
              <a:rPr lang="sr-Latn-CS" sz="18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Синан</a:t>
            </a:r>
            <a:r>
              <a:rPr lang="sr-Latn-CS" sz="1800" b="1" dirty="0" smtClean="0"/>
              <a:t> – </a:t>
            </a:r>
            <a:r>
              <a:rPr lang="sr-Cyrl-CS" sz="1800" b="1" dirty="0" smtClean="0"/>
              <a:t>паша</a:t>
            </a:r>
            <a:r>
              <a:rPr lang="sr-Latn-CS" sz="1800" b="1" dirty="0" smtClean="0"/>
              <a:t> </a:t>
            </a:r>
            <a:r>
              <a:rPr lang="sr-Cyrl-CS" sz="1800" dirty="0" smtClean="0"/>
              <a:t>наредио</a:t>
            </a:r>
            <a:r>
              <a:rPr lang="sr-Latn-CS" sz="1800" dirty="0" smtClean="0"/>
              <a:t> </a:t>
            </a:r>
            <a:r>
              <a:rPr lang="sr-Cyrl-CS" sz="1800" dirty="0" smtClean="0"/>
              <a:t>да</a:t>
            </a:r>
            <a:r>
              <a:rPr lang="sr-Latn-CS" sz="1800" dirty="0" smtClean="0"/>
              <a:t> </a:t>
            </a:r>
            <a:r>
              <a:rPr lang="sr-Cyrl-CS" sz="1800" dirty="0" smtClean="0"/>
              <a:t>се</a:t>
            </a:r>
            <a:r>
              <a:rPr lang="sr-Latn-CS" sz="1800" dirty="0" smtClean="0"/>
              <a:t> </a:t>
            </a:r>
            <a:r>
              <a:rPr lang="sr-Cyrl-CS" sz="1800" dirty="0" smtClean="0"/>
              <a:t>Савине</a:t>
            </a:r>
            <a:r>
              <a:rPr lang="sr-Latn-CS" sz="1800" dirty="0" smtClean="0"/>
              <a:t> </a:t>
            </a:r>
            <a:r>
              <a:rPr lang="sr-Cyrl-CS" sz="1800" dirty="0" smtClean="0"/>
              <a:t>мошти</a:t>
            </a:r>
            <a:r>
              <a:rPr lang="sr-Latn-CS" sz="1800" dirty="0" smtClean="0"/>
              <a:t> </a:t>
            </a:r>
            <a:r>
              <a:rPr lang="sr-Cyrl-CS" sz="1800" dirty="0" smtClean="0"/>
              <a:t>спале</a:t>
            </a:r>
            <a:r>
              <a:rPr lang="sr-Latn-CS" sz="1800" dirty="0" smtClean="0"/>
              <a:t> </a:t>
            </a:r>
            <a:r>
              <a:rPr lang="sr-Cyrl-CS" sz="1800" dirty="0" smtClean="0"/>
              <a:t>у</a:t>
            </a:r>
            <a:r>
              <a:rPr lang="sr-Latn-CS" sz="1800" dirty="0" smtClean="0"/>
              <a:t> </a:t>
            </a:r>
            <a:r>
              <a:rPr lang="sr-Cyrl-CS" sz="1800" dirty="0" smtClean="0"/>
              <a:t>Београду</a:t>
            </a:r>
            <a:r>
              <a:rPr lang="sr-Latn-CS" sz="1800" dirty="0" smtClean="0"/>
              <a:t> ( </a:t>
            </a:r>
            <a:r>
              <a:rPr lang="sr-Cyrl-CS" sz="1800" dirty="0" smtClean="0"/>
              <a:t>Врачар</a:t>
            </a:r>
            <a:r>
              <a:rPr lang="sr-Latn-CS" sz="1800" dirty="0" smtClean="0"/>
              <a:t>) </a:t>
            </a:r>
            <a:r>
              <a:rPr lang="sr-Latn-CS" sz="1800" b="1" dirty="0" smtClean="0"/>
              <a:t>1594.</a:t>
            </a:r>
            <a:r>
              <a:rPr lang="sr-Cyrl-CS" sz="1800" b="1" dirty="0" smtClean="0"/>
              <a:t>године</a:t>
            </a:r>
            <a:endParaRPr lang="sr-Latn-CS" sz="1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sr-Cyrl-CS" sz="2000" b="1" dirty="0" smtClean="0"/>
              <a:t>Врачар</a:t>
            </a:r>
            <a:r>
              <a:rPr lang="sr-Latn-CS" sz="2000" b="1" dirty="0" smtClean="0"/>
              <a:t> – </a:t>
            </a:r>
            <a:r>
              <a:rPr lang="sr-Cyrl-CS" sz="2000" b="1" dirty="0" smtClean="0"/>
              <a:t>храм</a:t>
            </a:r>
            <a:r>
              <a:rPr lang="sr-Latn-CS" sz="2000" b="1" dirty="0" smtClean="0"/>
              <a:t> </a:t>
            </a:r>
            <a:r>
              <a:rPr lang="sr-Cyrl-CS" sz="2000" b="1" dirty="0" smtClean="0"/>
              <a:t>Светога</a:t>
            </a:r>
            <a:r>
              <a:rPr lang="sr-Latn-CS" sz="2000" b="1" dirty="0" smtClean="0"/>
              <a:t> </a:t>
            </a:r>
            <a:r>
              <a:rPr lang="sr-Cyrl-CS" sz="2000" b="1" dirty="0" smtClean="0"/>
              <a:t>Саве</a:t>
            </a:r>
            <a:r>
              <a:rPr lang="sr-Latn-CS" sz="2000" b="1" dirty="0" smtClean="0"/>
              <a:t>.</a:t>
            </a:r>
            <a:endParaRPr lang="en-US" sz="2000" b="1" dirty="0"/>
          </a:p>
        </p:txBody>
      </p:sp>
      <p:pic>
        <p:nvPicPr>
          <p:cNvPr id="33801" name="Picture 9" descr="Слика:Meister von Mileseva 00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1357298"/>
            <a:ext cx="2733664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5607844" y="821532"/>
            <a:ext cx="1214437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14422"/>
            <a:ext cx="114297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9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50" y="-203200"/>
            <a:ext cx="10001250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leseva.3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1052736"/>
            <a:ext cx="399593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1071563"/>
            <a:ext cx="4147939" cy="530976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Налази се на шестом километру од Пријепоља на реци Милешевци.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Рашки по стилу, </a:t>
            </a:r>
            <a:r>
              <a:rPr lang="ru-RU" sz="2000" dirty="0" smtClean="0">
                <a:solidFill>
                  <a:schemeClr val="tx1"/>
                </a:solidFill>
              </a:rPr>
              <a:t>подигао га је краљ Стефан Владислав (1234-1243</a:t>
            </a:r>
            <a:r>
              <a:rPr lang="ru-RU" sz="1600" dirty="0" smtClean="0">
                <a:solidFill>
                  <a:schemeClr val="tx1"/>
                </a:solidFill>
              </a:rPr>
              <a:t>) у првој половини XIII века као своју задужбину, а у њој је и сам сахрањен.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 припрати, коју је краљ Владислав доградио 1235. године, положио је мошти свог стрица светог Саве.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Њих су Турци 1594. године приликом освајања пренели на Врачар (Београд) и спалили, у покушају да сломе српски дух.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0" y="2143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Задужбина краља Владислава: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манастир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Милешева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14422"/>
            <a:ext cx="107153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1150" y="-285750"/>
            <a:ext cx="9669463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Слика:ManastirMileseva-ManastriZvonikDvoristeiPomocneZgrad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914400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000250" y="357188"/>
            <a:ext cx="501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 dirty="0"/>
              <a:t>Манастир Милешева </a:t>
            </a:r>
            <a:endParaRPr lang="en-US" sz="3600" i="1" dirty="0"/>
          </a:p>
        </p:txBody>
      </p:sp>
      <p:pic>
        <p:nvPicPr>
          <p:cNvPr id="6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4422"/>
            <a:ext cx="1403648" cy="564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www.novosti.rs/upload/images/feljton/2010/jun/f07-u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2376264" cy="35440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7251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chemeClr val="bg1"/>
                </a:solidFill>
              </a:rPr>
              <a:t>к</a:t>
            </a:r>
            <a:r>
              <a:rPr lang="sr-Cyrl-RS" sz="3600" b="1" dirty="0" smtClean="0">
                <a:solidFill>
                  <a:schemeClr val="bg1"/>
                </a:solidFill>
              </a:rPr>
              <a:t>раљ </a:t>
            </a:r>
            <a:r>
              <a:rPr lang="sr-Cyrl-CS" sz="3600" b="1" dirty="0" smtClean="0">
                <a:solidFill>
                  <a:schemeClr val="bg1"/>
                </a:solidFill>
              </a:rPr>
              <a:t>Урош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endParaRPr lang="en-US" sz="3600" dirty="0"/>
          </a:p>
        </p:txBody>
      </p:sp>
    </p:spTree>
  </p:cSld>
  <p:clrMapOvr>
    <a:masterClrMapping/>
  </p:clrMapOvr>
  <p:transition spd="med">
    <p:plu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1073</Words>
  <Application>Microsoft Office PowerPoint</Application>
  <PresentationFormat>On-screen Show (4:3)</PresentationFormat>
  <Paragraphs>111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tema</vt:lpstr>
      <vt:lpstr>Slide 1</vt:lpstr>
      <vt:lpstr>Slide 2</vt:lpstr>
      <vt:lpstr>Владарска лоза Немањића</vt:lpstr>
      <vt:lpstr>Slide 4</vt:lpstr>
      <vt:lpstr>Краљ Стефан Радослав (1228 – 1234)</vt:lpstr>
      <vt:lpstr>Краљ Стефан Владислав (1234 – 1243)</vt:lpstr>
      <vt:lpstr>  Налази се на шестом километру од Пријепоља на реци Милешевци.   Рашки по стилу, подигао га је краљ Стефан Владислав (1234-1243) у првој половини XIII века као своју задужбину, а у њој је и сам сахрањен.  У припрати, коју је краљ Владислав доградио 1235. године, положио је мошти свог стрица светог Саве.   Њих су Турци 1594. године приликом освајања пренели на Врачар (Београд) и спалили, у покушају да сломе српски дух.</vt:lpstr>
      <vt:lpstr>Slide 8</vt:lpstr>
      <vt:lpstr>Slide 9</vt:lpstr>
      <vt:lpstr>Slide 10</vt:lpstr>
      <vt:lpstr>Slide 11</vt:lpstr>
      <vt:lpstr>  Задужбина краља Стефана Уроша I  </vt:lpstr>
      <vt:lpstr>Slide 13</vt:lpstr>
      <vt:lpstr>Slide 14</vt:lpstr>
      <vt:lpstr>Slide 15</vt:lpstr>
      <vt:lpstr>Slide 16</vt:lpstr>
      <vt:lpstr>Ктиторска делатност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User</cp:lastModifiedBy>
  <cp:revision>75</cp:revision>
  <dcterms:created xsi:type="dcterms:W3CDTF">2012-02-08T11:38:55Z</dcterms:created>
  <dcterms:modified xsi:type="dcterms:W3CDTF">2017-09-17T14:22:34Z</dcterms:modified>
</cp:coreProperties>
</file>